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Light"/>
      <p:regular r:id="rId29"/>
      <p:bold r:id="rId30"/>
      <p:italic r:id="rId31"/>
      <p:boldItalic r:id="rId32"/>
    </p:embeddedFont>
    <p:embeddedFont>
      <p:font typeface="Work Sans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iGd3BOmZCA2am9X2OTyvNDqzCG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11" Type="http://schemas.openxmlformats.org/officeDocument/2006/relationships/slide" Target="slides/slide5.xml"/><Relationship Id="rId33" Type="http://schemas.openxmlformats.org/officeDocument/2006/relationships/font" Target="fonts/WorkSans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WorkSans-italic.fntdata"/><Relationship Id="rId12" Type="http://schemas.openxmlformats.org/officeDocument/2006/relationships/slide" Target="slides/slide6.xml"/><Relationship Id="rId34" Type="http://schemas.openxmlformats.org/officeDocument/2006/relationships/font" Target="fonts/WorkSans-bold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WorkSans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45891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2475" lIns="92475" spcFirstLastPara="1" rIns="92475" wrap="square" tIns="92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9pPr>
          </a:lstStyle>
          <a:p>
            <a:r>
              <a:t>xx%</a:t>
            </a:r>
          </a:p>
        </p:txBody>
      </p:sp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2475" lIns="92475" spcFirstLastPara="1" rIns="92475" wrap="square" tIns="92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2475" lIns="92475" spcFirstLastPara="1" rIns="92475" wrap="square" tIns="92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2475" lIns="92475" spcFirstLastPara="1" rIns="92475" wrap="square" tIns="92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582C8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2582100" y="2728175"/>
            <a:ext cx="43584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2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FICHAS DE ENTREGA</a:t>
            </a:r>
            <a:endParaRPr b="1" i="0" sz="2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 txBox="1"/>
          <p:nvPr/>
        </p:nvSpPr>
        <p:spPr>
          <a:xfrm>
            <a:off x="7197350" y="78725"/>
            <a:ext cx="1823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3 - Desenvolver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1" name="Google Shape;26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625" y="980200"/>
            <a:ext cx="6241574" cy="38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851" y="1777775"/>
            <a:ext cx="3397100" cy="27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0"/>
          <p:cNvSpPr txBox="1"/>
          <p:nvPr/>
        </p:nvSpPr>
        <p:spPr>
          <a:xfrm>
            <a:off x="407650" y="2153575"/>
            <a:ext cx="28299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-165100" lvl="0" marL="17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Hipótese 1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65100" lvl="0" marL="17999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Hipótese 2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65100" lvl="0" marL="17999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Hipótese 3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65100" lvl="0" marL="17999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Hipótese 4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65100" lvl="0" marL="179999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Hipótese 5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10"/>
          <p:cNvSpPr txBox="1"/>
          <p:nvPr/>
        </p:nvSpPr>
        <p:spPr>
          <a:xfrm>
            <a:off x="3941800" y="1359575"/>
            <a:ext cx="24582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Descreva qual o seu protótipo, explicando suas características e funcionalidades.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Seu protótipo é um storyboard? Um modelo/maquete? Um diagrama? Um Mockup ou Wireframe? 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3819725" y="723575"/>
            <a:ext cx="31986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582C83"/>
                </a:solidFill>
                <a:latin typeface="Open Sans"/>
                <a:ea typeface="Open Sans"/>
                <a:cs typeface="Open Sans"/>
                <a:sym typeface="Open Sans"/>
              </a:rPr>
              <a:t>Descrição do protótipo</a:t>
            </a:r>
            <a:endParaRPr b="1" i="0" sz="1400" u="none" cap="none" strike="noStrike">
              <a:solidFill>
                <a:srgbClr val="582C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216125" y="1359575"/>
            <a:ext cx="3076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600" u="none" cap="none" strike="noStrike">
                <a:solidFill>
                  <a:srgbClr val="582C83"/>
                </a:solidFill>
                <a:latin typeface="Open Sans"/>
                <a:ea typeface="Open Sans"/>
                <a:cs typeface="Open Sans"/>
                <a:sym typeface="Open Sans"/>
              </a:rPr>
              <a:t>Hipóteses a serem testadas</a:t>
            </a:r>
            <a:endParaRPr b="1" i="0" sz="1400" u="none" cap="none" strike="noStrike">
              <a:solidFill>
                <a:srgbClr val="582C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6449625" y="1359575"/>
            <a:ext cx="24582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Como seu protótipo funciona? Ele simula parte da sua solução real, entregando valor? Ele apresenta quais detalhes?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10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9 - Criando seu protótipo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"/>
          <p:cNvSpPr txBox="1"/>
          <p:nvPr/>
        </p:nvSpPr>
        <p:spPr>
          <a:xfrm>
            <a:off x="4439800" y="2280950"/>
            <a:ext cx="2507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COLE AQUI FOTOS OU VÍDEOS DO TESTE E DO PROTÓTIPO!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11"/>
          <p:cNvSpPr txBox="1"/>
          <p:nvPr/>
        </p:nvSpPr>
        <p:spPr>
          <a:xfrm>
            <a:off x="2194500" y="3627100"/>
            <a:ext cx="47550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Agora que vocês criarem um protótipo, que tal compartilhar essas fotos e vídeos nas suas redes sociais com a </a:t>
            </a:r>
            <a:r>
              <a:rPr b="1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#InovaçãoCidadã,</a:t>
            </a:r>
            <a:r>
              <a:rPr b="0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marcando o </a:t>
            </a:r>
            <a:r>
              <a:rPr b="1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@academiadeinovacaocidada</a:t>
            </a:r>
            <a:r>
              <a:rPr b="0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que mais pessoas </a:t>
            </a:r>
            <a:endParaRPr b="0" i="0" sz="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conheçam seu projeto?</a:t>
            </a:r>
            <a:endParaRPr b="0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11"/>
          <p:cNvSpPr txBox="1"/>
          <p:nvPr/>
        </p:nvSpPr>
        <p:spPr>
          <a:xfrm>
            <a:off x="7294750" y="78725"/>
            <a:ext cx="172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3 - Desenvolver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6" name="Google Shape;276;p11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10 - Demonstrando seu protótipo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2"/>
          <p:cNvPicPr preferRelativeResize="0"/>
          <p:nvPr/>
        </p:nvPicPr>
        <p:blipFill rotWithShape="1">
          <a:blip r:embed="rId4">
            <a:alphaModFix/>
          </a:blip>
          <a:srcRect b="4378" l="0" r="0" t="0"/>
          <a:stretch/>
        </p:blipFill>
        <p:spPr>
          <a:xfrm>
            <a:off x="-72550" y="1555150"/>
            <a:ext cx="3371101" cy="27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2"/>
          <p:cNvSpPr txBox="1"/>
          <p:nvPr/>
        </p:nvSpPr>
        <p:spPr>
          <a:xfrm>
            <a:off x="163725" y="1847325"/>
            <a:ext cx="29346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Descreva como foi realizado o teste, quem participou, quando e onde ele ocorreu.</a:t>
            </a:r>
            <a:endParaRPr b="0" i="0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12"/>
          <p:cNvSpPr txBox="1"/>
          <p:nvPr/>
        </p:nvSpPr>
        <p:spPr>
          <a:xfrm>
            <a:off x="5085875" y="78725"/>
            <a:ext cx="3935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3 - Desenvolver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4" name="Google Shape;284;p12"/>
          <p:cNvSpPr txBox="1"/>
          <p:nvPr/>
        </p:nvSpPr>
        <p:spPr>
          <a:xfrm>
            <a:off x="306850" y="798150"/>
            <a:ext cx="27045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582C8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Como foi feito o teste com o protótipo?</a:t>
            </a:r>
            <a:endParaRPr b="1" i="0" sz="1500" u="none" cap="none" strike="noStrike">
              <a:solidFill>
                <a:srgbClr val="582C8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5" name="Google Shape;28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47330">
            <a:off x="3261913" y="715035"/>
            <a:ext cx="5886080" cy="392405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2"/>
          <p:cNvSpPr txBox="1"/>
          <p:nvPr/>
        </p:nvSpPr>
        <p:spPr>
          <a:xfrm rot="146996">
            <a:off x="3699356" y="1569310"/>
            <a:ext cx="2449339" cy="2417529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 que você descobriu sobre sua solução? Conseguiu resolver a dor da comunidade? Validou algo sobre o formato, ou o material do protótipo? Conseguiu validar algo que não esperava, mas que durante a prototipação se mostrou um acerto?</a:t>
            </a:r>
            <a:endParaRPr b="0" i="0" sz="11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12"/>
          <p:cNvSpPr txBox="1"/>
          <p:nvPr/>
        </p:nvSpPr>
        <p:spPr>
          <a:xfrm rot="147681">
            <a:off x="6128408" y="1671458"/>
            <a:ext cx="2514820" cy="2484484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 que você descobriu que não deu certo na sua solução? Algo precisa ser mudado para resolver a dor da comunidade? Algum formato ou material não funcionou como o esperado?</a:t>
            </a:r>
            <a:endParaRPr b="0" i="0" sz="11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12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11 - Testando seu Protótipo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12"/>
          <p:cNvSpPr txBox="1"/>
          <p:nvPr/>
        </p:nvSpPr>
        <p:spPr>
          <a:xfrm rot="159358">
            <a:off x="4017583" y="1229696"/>
            <a:ext cx="1987535" cy="3847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Hipóteses Validadas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2"/>
          <p:cNvSpPr txBox="1"/>
          <p:nvPr/>
        </p:nvSpPr>
        <p:spPr>
          <a:xfrm rot="159358">
            <a:off x="6392058" y="1334021"/>
            <a:ext cx="1987535" cy="3847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Hipóteses Refutadas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"/>
          <p:cNvSpPr/>
          <p:nvPr/>
        </p:nvSpPr>
        <p:spPr>
          <a:xfrm>
            <a:off x="5892438" y="4027174"/>
            <a:ext cx="2476500" cy="40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 para apresentação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5556250" y="533750"/>
            <a:ext cx="35316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todo trabalho, é muito importante tornar seu projeto conhecido! Compartilhe o seu pitch em seu Instagram e outras redes sociais com a </a:t>
            </a:r>
            <a:r>
              <a:rPr b="1" i="0" lang="pt-BR" sz="900" u="none" cap="none" strike="noStrike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#InovaçãoCidadã</a:t>
            </a:r>
            <a:r>
              <a:rPr b="0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marcando o </a:t>
            </a:r>
            <a:r>
              <a:rPr b="1" i="0" lang="pt-BR" sz="900" u="none" cap="none" strike="noStrike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@academiadeinovacaocidadã</a:t>
            </a:r>
            <a:r>
              <a:rPr b="0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que seu projeto seja mais conhecido e valorizado!</a:t>
            </a:r>
            <a:endParaRPr b="0" i="0" sz="9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13"/>
          <p:cNvSpPr txBox="1"/>
          <p:nvPr/>
        </p:nvSpPr>
        <p:spPr>
          <a:xfrm>
            <a:off x="5556250" y="85375"/>
            <a:ext cx="3464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4 -Catalisar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8" name="Google Shape;298;p13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12 - Vídeo do pitch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13"/>
          <p:cNvSpPr/>
          <p:nvPr/>
        </p:nvSpPr>
        <p:spPr>
          <a:xfrm>
            <a:off x="2921263" y="1840738"/>
            <a:ext cx="29895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ANEXE O VÍDEO DO </a:t>
            </a:r>
            <a:endParaRPr b="1" i="0" sz="1800" u="none" cap="none" strike="noStrike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SEU PITCH AQUI</a:t>
            </a:r>
            <a:endParaRPr b="0" i="0" sz="1400" u="none" cap="none" strike="noStrike">
              <a:solidFill>
                <a:srgbClr val="582C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"/>
          <p:cNvSpPr txBox="1"/>
          <p:nvPr/>
        </p:nvSpPr>
        <p:spPr>
          <a:xfrm>
            <a:off x="216350" y="7325"/>
            <a:ext cx="4293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Feedbacks do Professor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14"/>
          <p:cNvPicPr preferRelativeResize="0"/>
          <p:nvPr/>
        </p:nvPicPr>
        <p:blipFill rotWithShape="1">
          <a:blip r:embed="rId4">
            <a:alphaModFix/>
          </a:blip>
          <a:srcRect b="0" l="0" r="8382" t="0"/>
          <a:stretch/>
        </p:blipFill>
        <p:spPr>
          <a:xfrm>
            <a:off x="1946950" y="455825"/>
            <a:ext cx="7217077" cy="4755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4"/>
          <p:cNvSpPr txBox="1"/>
          <p:nvPr/>
        </p:nvSpPr>
        <p:spPr>
          <a:xfrm>
            <a:off x="3554775" y="1344650"/>
            <a:ext cx="47202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3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Insira aqui seus feedbacks sobre a entrega da equipe</a:t>
            </a:r>
            <a:endParaRPr b="0" i="0" sz="13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7068" y="1169053"/>
            <a:ext cx="3087952" cy="5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4378" l="0" r="0" t="0"/>
          <a:stretch/>
        </p:blipFill>
        <p:spPr>
          <a:xfrm>
            <a:off x="5613275" y="1617025"/>
            <a:ext cx="3097226" cy="25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5740650" y="1987750"/>
            <a:ext cx="27240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Aluno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Aluno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lang="pt-BR" sz="11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Aluno</a:t>
            </a:r>
            <a:endParaRPr sz="11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None/>
            </a:pPr>
            <a:r>
              <a:t/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None/>
            </a:pPr>
            <a:r>
              <a:t/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None/>
            </a:pPr>
            <a:r>
              <a:t/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None/>
            </a:pPr>
            <a:r>
              <a:t/>
            </a:r>
            <a:endParaRPr b="0" i="0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8699" y="1084475"/>
            <a:ext cx="5011026" cy="32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>
            <p:ph type="title"/>
          </p:nvPr>
        </p:nvSpPr>
        <p:spPr>
          <a:xfrm>
            <a:off x="338700" y="50150"/>
            <a:ext cx="1687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1 - A equipe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1 - Sentir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5547437" y="1169025"/>
            <a:ext cx="3012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pt-BR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Integrantes</a:t>
            </a:r>
            <a:endParaRPr b="1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idx="4294967295" type="title"/>
          </p:nvPr>
        </p:nvSpPr>
        <p:spPr>
          <a:xfrm>
            <a:off x="338700" y="50150"/>
            <a:ext cx="2199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2 - Comunidade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1 - Sentir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17" name="Google Shape;117;p3"/>
          <p:cNvGrpSpPr/>
          <p:nvPr/>
        </p:nvGrpSpPr>
        <p:grpSpPr>
          <a:xfrm>
            <a:off x="4907475" y="1145271"/>
            <a:ext cx="3086100" cy="527104"/>
            <a:chOff x="4907475" y="1145271"/>
            <a:chExt cx="3086100" cy="527104"/>
          </a:xfrm>
        </p:grpSpPr>
        <p:pic>
          <p:nvPicPr>
            <p:cNvPr id="118" name="Google Shape;11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07475" y="1145271"/>
              <a:ext cx="3086100" cy="527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3"/>
            <p:cNvSpPr txBox="1"/>
            <p:nvPr/>
          </p:nvSpPr>
          <p:spPr>
            <a:xfrm>
              <a:off x="4907475" y="1145275"/>
              <a:ext cx="3086100" cy="5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pt-BR" sz="22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Em uma frase</a:t>
              </a:r>
              <a:endParaRPr b="1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450" y="1322525"/>
            <a:ext cx="4203600" cy="333961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495350" y="1686625"/>
            <a:ext cx="3701100" cy="26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Descreva resumidamente sua comunidade, respondendo às perguntas:</a:t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Quais as suas características demográficas? Idade, gênero, condição socioeconômica, etc.</a:t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Ela está localizada em algum lugar específico (recorte geográfico)?</a:t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666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6575" y="1572350"/>
            <a:ext cx="4612000" cy="248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>
            <a:off x="4644325" y="1909425"/>
            <a:ext cx="39777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Acreditamos que </a:t>
            </a:r>
            <a:r>
              <a:rPr b="0" i="0" lang="pt-BR" sz="1100" u="sng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</a:t>
            </a:r>
            <a:r>
              <a:rPr b="0" i="1" lang="pt-BR" sz="1100" u="sng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r>
              <a:rPr b="0" i="0" lang="pt-BR" sz="1100" u="sng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</a:t>
            </a: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é um problema para a comunidade de </a:t>
            </a:r>
            <a:r>
              <a:rPr b="0" i="0" lang="pt-BR" sz="1100" u="sng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0" i="1" lang="pt-BR" sz="1100" u="sng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comunidade</a:t>
            </a:r>
            <a:r>
              <a:rPr b="0" i="0" lang="pt-BR" sz="1100" u="sng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porque ela tem a necessidade de </a:t>
            </a:r>
            <a:r>
              <a:rPr b="0" i="0" lang="pt-BR" sz="1100" u="sng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b="0" i="1" lang="pt-BR" sz="1100" u="sng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necessidade</a:t>
            </a:r>
            <a:r>
              <a:rPr b="0" i="0" lang="pt-BR" sz="1100" u="sng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.</a:t>
            </a:r>
            <a:r>
              <a:rPr b="0" i="0" lang="pt-BR" sz="11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4" name="Google Shape;124;p3"/>
          <p:cNvGrpSpPr/>
          <p:nvPr/>
        </p:nvGrpSpPr>
        <p:grpSpPr>
          <a:xfrm>
            <a:off x="84300" y="955885"/>
            <a:ext cx="2708700" cy="660900"/>
            <a:chOff x="133450" y="758710"/>
            <a:chExt cx="2708700" cy="660900"/>
          </a:xfrm>
        </p:grpSpPr>
        <p:pic>
          <p:nvPicPr>
            <p:cNvPr id="125" name="Google Shape;125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1250" y="830747"/>
              <a:ext cx="2033100" cy="39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3"/>
            <p:cNvSpPr txBox="1"/>
            <p:nvPr/>
          </p:nvSpPr>
          <p:spPr>
            <a:xfrm>
              <a:off x="133450" y="758710"/>
              <a:ext cx="27087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pt-BR" sz="2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Comunidade</a:t>
              </a:r>
              <a:endPara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1" i="0" sz="2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1 - Sentir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582700" y="1310850"/>
            <a:ext cx="3410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pt-BR" sz="1300" u="none" cap="none" strike="noStrike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PRINCIPAIS PERGUNTAS</a:t>
            </a:r>
            <a:endParaRPr b="1" i="0" sz="1100" u="none" cap="none" strike="noStrike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282150" y="1670225"/>
            <a:ext cx="4159800" cy="2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3550" lIns="93550" spcFirstLastPara="1" rIns="93550" wrap="square" tIns="93550">
            <a:noAutofit/>
          </a:bodyPr>
          <a:lstStyle/>
          <a:p>
            <a:pPr indent="-203050" lvl="0" marL="255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Escreva aqui suas principais perguntas.</a:t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xxxxxxxxxxxxxxxxxxxxxxxxxxxxxxxxx</a:t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050" lvl="0" marL="2556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66666"/>
              </a:buClr>
              <a:buSzPts val="1100"/>
              <a:buFont typeface="Montserrat"/>
              <a:buChar char="●"/>
            </a:pP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xxxxxxxxxxxxxxxxxxxxxxxxxxxxxxxxx</a:t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5905400" y="1430700"/>
            <a:ext cx="3064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xxxxxxxxxxxxxxxxxxxxxxxxxx</a:t>
            </a:r>
            <a:endParaRPr b="0" i="0" sz="11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5905400" y="2676850"/>
            <a:ext cx="3138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xxxxxxxxxxxxxxxxxxxxxxxxxx</a:t>
            </a:r>
            <a:endParaRPr b="0" i="0" sz="11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852645" y="3827213"/>
            <a:ext cx="3138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xxxxxxxxxxxxxxxxxxxxxxxxxx</a:t>
            </a:r>
            <a:endParaRPr b="0" i="0" sz="11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" name="Google Shape;137;p4"/>
          <p:cNvSpPr txBox="1"/>
          <p:nvPr>
            <p:ph type="title"/>
          </p:nvPr>
        </p:nvSpPr>
        <p:spPr>
          <a:xfrm>
            <a:off x="338700" y="50150"/>
            <a:ext cx="38433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3 - Planejando as entrevistas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1 - Sentir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603325" y="3934850"/>
            <a:ext cx="34944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Curtiram realizar as entrevistas? Compartilhem essas imagens nas suas redes sociais com a </a:t>
            </a:r>
            <a:r>
              <a:rPr b="1" i="0" lang="pt-BR" sz="900" u="none" cap="none" strike="noStrike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#InovaçãoCidadã</a:t>
            </a:r>
            <a:r>
              <a:rPr b="0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marcando a </a:t>
            </a:r>
            <a:r>
              <a:rPr b="1" i="0" lang="pt-BR" sz="900" u="none" cap="none" strike="noStrike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@academiadeinovacaocidada</a:t>
            </a:r>
            <a:r>
              <a:rPr b="0" i="0" lang="pt-BR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que mais pessoas conheçam seu projeto!</a:t>
            </a:r>
            <a:endParaRPr b="0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" name="Google Shape;144;p5"/>
          <p:cNvGrpSpPr/>
          <p:nvPr/>
        </p:nvGrpSpPr>
        <p:grpSpPr>
          <a:xfrm>
            <a:off x="5836101" y="673200"/>
            <a:ext cx="3261650" cy="3261650"/>
            <a:chOff x="6210301" y="690975"/>
            <a:chExt cx="3261650" cy="3261650"/>
          </a:xfrm>
        </p:grpSpPr>
        <p:pic>
          <p:nvPicPr>
            <p:cNvPr id="145" name="Google Shape;145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94414">
              <a:off x="6295209" y="775883"/>
              <a:ext cx="3091834" cy="3091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5"/>
            <p:cNvSpPr txBox="1"/>
            <p:nvPr/>
          </p:nvSpPr>
          <p:spPr>
            <a:xfrm rot="169555">
              <a:off x="6615939" y="3291757"/>
              <a:ext cx="2281875" cy="37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pt-BR" sz="900" u="none" cap="none" strike="noStrike">
                  <a:solidFill>
                    <a:srgbClr val="582C83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Fotos da realização das entrevistas.</a:t>
              </a:r>
              <a:endParaRPr b="0" i="0" sz="900" u="none" cap="none" strike="noStrike">
                <a:solidFill>
                  <a:srgbClr val="582C8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582C83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  <p:sp>
        <p:nvSpPr>
          <p:cNvPr id="147" name="Google Shape;147;p5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4 - Sistematizando os conhecimentos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5">
            <a:alphaModFix/>
          </a:blip>
          <a:srcRect b="6410" l="0" r="0" t="0"/>
          <a:stretch/>
        </p:blipFill>
        <p:spPr>
          <a:xfrm>
            <a:off x="-321925" y="989225"/>
            <a:ext cx="6529324" cy="38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 txBox="1"/>
          <p:nvPr/>
        </p:nvSpPr>
        <p:spPr>
          <a:xfrm>
            <a:off x="407650" y="737850"/>
            <a:ext cx="3863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500" u="none" cap="none" strike="noStrike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PRINCIPAIS ACHADOS</a:t>
            </a:r>
            <a:endParaRPr b="1" i="0" sz="1500" u="none" cap="none" strike="noStrike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338700" y="1801775"/>
            <a:ext cx="26262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-15624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6249" lvl="0" marL="179999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6249" lvl="0" marL="179999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6249" lvl="0" marL="179999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b="0" i="1" sz="12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2964900" y="1801775"/>
            <a:ext cx="25761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-155575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5575" lvl="0" marL="179999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5575" lvl="0" marL="179999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55575" lvl="0" marL="179999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595959"/>
              </a:buClr>
              <a:buSzPts val="1100"/>
              <a:buFont typeface="Montserrat"/>
              <a:buChar char="●"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xxxxxxxxxxxxxxxxxxxxxxxx</a:t>
            </a:r>
            <a:endParaRPr b="0" i="1" sz="12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338700" y="1339775"/>
            <a:ext cx="2750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pt-BR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Escreva aqui seus principais achados das entrevistas e pesquisas online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/>
          <p:nvPr/>
        </p:nvSpPr>
        <p:spPr>
          <a:xfrm>
            <a:off x="4747825" y="858425"/>
            <a:ext cx="40728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que realmente importa para a vida dela? </a:t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Quais são suas preocupações? O que passa pela cabeça dela no dia a dia?</a:t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5980675" y="2154475"/>
            <a:ext cx="28740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Quais pessoas e ideias influenciam a pessoa? Quais falas ela costuma ouvir no dia a dia?</a:t>
            </a:r>
            <a:endParaRPr b="0" i="0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407650" y="3605825"/>
            <a:ext cx="40347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Quais são seus medos? Suas frustrações? </a:t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Quais obstáculos ela precisa ultrapassar para atingir o que quer?</a:t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338700" y="818425"/>
            <a:ext cx="38085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 que/quem ela observa no dia a dia, profissional ou pessoal? O que ela estuda ou assiste? O que é mais comum no seu cotidiano?</a:t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340350" y="2154475"/>
            <a:ext cx="28740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Sobre o que ela costuma falar? Quais são seus hobbies? Como ela reage às suas dificuldades?</a:t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5046075" y="3598600"/>
            <a:ext cx="3808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Qual seu principal objetivo? Do que ela tem mais vontade? O que acabaria com seus problemas?</a:t>
            </a:r>
            <a:endParaRPr b="0" i="0" sz="10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826172" y="566050"/>
            <a:ext cx="1386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VÊ?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4689650" y="566050"/>
            <a:ext cx="2022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PENSA?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6313850" y="1901213"/>
            <a:ext cx="19236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ESCUTA?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-327825" y="1795688"/>
            <a:ext cx="2687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ELA FALA E FAZ?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407650" y="3246625"/>
            <a:ext cx="1468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SUAS DORES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6485250" y="3272538"/>
            <a:ext cx="24702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SUAS NECESSIDADES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6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5 - Mapa de Empatia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1 - Sentir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/>
          <p:nvPr/>
        </p:nvSpPr>
        <p:spPr>
          <a:xfrm rot="5400000">
            <a:off x="4412650" y="379625"/>
            <a:ext cx="351600" cy="9176700"/>
          </a:xfrm>
          <a:prstGeom prst="rect">
            <a:avLst/>
          </a:prstGeom>
          <a:solidFill>
            <a:srgbClr val="00ACA0"/>
          </a:solidFill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4476" y="4879098"/>
            <a:ext cx="516475" cy="22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5">
            <a:alphaModFix/>
          </a:blip>
          <a:srcRect b="0" l="0" r="60505" t="0"/>
          <a:stretch/>
        </p:blipFill>
        <p:spPr>
          <a:xfrm>
            <a:off x="407639" y="4865587"/>
            <a:ext cx="228384" cy="2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55739" y="4865575"/>
            <a:ext cx="729235" cy="1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/>
          <p:nvPr/>
        </p:nvSpPr>
        <p:spPr>
          <a:xfrm>
            <a:off x="0" y="0"/>
            <a:ext cx="9144000" cy="527100"/>
          </a:xfrm>
          <a:prstGeom prst="rect">
            <a:avLst/>
          </a:prstGeom>
          <a:solidFill>
            <a:srgbClr val="582C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82C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5661250" y="78725"/>
            <a:ext cx="3359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2 - Criar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1" name="Google Shape;181;p7"/>
          <p:cNvSpPr/>
          <p:nvPr/>
        </p:nvSpPr>
        <p:spPr>
          <a:xfrm rot="-5400000">
            <a:off x="2757737" y="4569792"/>
            <a:ext cx="153000" cy="15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82C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 rot="-5400000">
            <a:off x="2605604" y="4569792"/>
            <a:ext cx="153000" cy="151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82C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 rot="-5400000">
            <a:off x="1660851" y="4569792"/>
            <a:ext cx="153000" cy="151800"/>
          </a:xfrm>
          <a:prstGeom prst="ellipse">
            <a:avLst/>
          </a:prstGeom>
          <a:solidFill>
            <a:srgbClr val="00ACA0"/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82C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 rot="-5400000">
            <a:off x="1502329" y="4569792"/>
            <a:ext cx="153000" cy="151800"/>
          </a:xfrm>
          <a:prstGeom prst="ellipse">
            <a:avLst/>
          </a:prstGeom>
          <a:solidFill>
            <a:srgbClr val="00ACA0"/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82C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 rot="-5400000">
            <a:off x="656945" y="4569800"/>
            <a:ext cx="153000" cy="151800"/>
          </a:xfrm>
          <a:prstGeom prst="ellipse">
            <a:avLst/>
          </a:prstGeom>
          <a:solidFill>
            <a:srgbClr val="582C83">
              <a:alpha val="80784"/>
            </a:srgbClr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82C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/>
          <p:cNvSpPr/>
          <p:nvPr/>
        </p:nvSpPr>
        <p:spPr>
          <a:xfrm rot="-5400000">
            <a:off x="504812" y="4569800"/>
            <a:ext cx="153000" cy="151800"/>
          </a:xfrm>
          <a:prstGeom prst="ellipse">
            <a:avLst/>
          </a:prstGeom>
          <a:solidFill>
            <a:srgbClr val="582C83">
              <a:alpha val="80784"/>
            </a:srgbClr>
          </a:solidFill>
          <a:ln cap="flat" cmpd="sng" w="9525">
            <a:solidFill>
              <a:srgbClr val="582C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82C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7603450" y="517375"/>
            <a:ext cx="1417500" cy="309600"/>
          </a:xfrm>
          <a:prstGeom prst="rect">
            <a:avLst/>
          </a:prstGeom>
          <a:solidFill>
            <a:srgbClr val="00AC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7603450" y="517375"/>
            <a:ext cx="1417500" cy="309600"/>
          </a:xfrm>
          <a:prstGeom prst="rect">
            <a:avLst/>
          </a:prstGeom>
          <a:solidFill>
            <a:srgbClr val="00AC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7722825" y="517375"/>
            <a:ext cx="1417500" cy="309600"/>
          </a:xfrm>
          <a:prstGeom prst="rect">
            <a:avLst/>
          </a:prstGeom>
          <a:solidFill>
            <a:srgbClr val="00AC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7603450" y="517375"/>
            <a:ext cx="1417500" cy="309600"/>
          </a:xfrm>
          <a:prstGeom prst="rect">
            <a:avLst/>
          </a:prstGeom>
          <a:solidFill>
            <a:srgbClr val="00AC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Agrupamentos</a:t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-51375" y="4189625"/>
            <a:ext cx="1417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EFICÁCIA</a:t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7"/>
          <p:cNvSpPr/>
          <p:nvPr/>
        </p:nvSpPr>
        <p:spPr>
          <a:xfrm>
            <a:off x="1013125" y="4189625"/>
            <a:ext cx="1417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VIABILIDADE</a:t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2075975" y="4189625"/>
            <a:ext cx="14175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INOVAÇÃO</a:t>
            </a:r>
            <a:endParaRPr b="1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4" name="Google Shape;194;p7"/>
          <p:cNvGrpSpPr/>
          <p:nvPr/>
        </p:nvGrpSpPr>
        <p:grpSpPr>
          <a:xfrm>
            <a:off x="312838" y="922516"/>
            <a:ext cx="1531151" cy="1265010"/>
            <a:chOff x="4351288" y="3305766"/>
            <a:chExt cx="1531151" cy="1265010"/>
          </a:xfrm>
        </p:grpSpPr>
        <p:pic>
          <p:nvPicPr>
            <p:cNvPr id="195" name="Google Shape;195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7" name="Google Shape;197;p7"/>
          <p:cNvGrpSpPr/>
          <p:nvPr/>
        </p:nvGrpSpPr>
        <p:grpSpPr>
          <a:xfrm>
            <a:off x="312838" y="2187516"/>
            <a:ext cx="1531151" cy="1265010"/>
            <a:chOff x="4351288" y="3305766"/>
            <a:chExt cx="1531151" cy="1265010"/>
          </a:xfrm>
        </p:grpSpPr>
        <p:pic>
          <p:nvPicPr>
            <p:cNvPr id="198" name="Google Shape;198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0" name="Google Shape;200;p7"/>
          <p:cNvGrpSpPr/>
          <p:nvPr/>
        </p:nvGrpSpPr>
        <p:grpSpPr>
          <a:xfrm>
            <a:off x="2080213" y="922516"/>
            <a:ext cx="1531151" cy="1265010"/>
            <a:chOff x="4351288" y="3305766"/>
            <a:chExt cx="1531151" cy="1265010"/>
          </a:xfrm>
        </p:grpSpPr>
        <p:pic>
          <p:nvPicPr>
            <p:cNvPr id="201" name="Google Shape;201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3" name="Google Shape;203;p7"/>
          <p:cNvGrpSpPr/>
          <p:nvPr/>
        </p:nvGrpSpPr>
        <p:grpSpPr>
          <a:xfrm>
            <a:off x="2080213" y="2187516"/>
            <a:ext cx="1531151" cy="1265010"/>
            <a:chOff x="4351288" y="3305766"/>
            <a:chExt cx="1531151" cy="1265010"/>
          </a:xfrm>
        </p:grpSpPr>
        <p:pic>
          <p:nvPicPr>
            <p:cNvPr id="204" name="Google Shape;204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6" name="Google Shape;206;p7"/>
          <p:cNvGrpSpPr/>
          <p:nvPr/>
        </p:nvGrpSpPr>
        <p:grpSpPr>
          <a:xfrm>
            <a:off x="3880663" y="922516"/>
            <a:ext cx="1531151" cy="1265010"/>
            <a:chOff x="4351288" y="3305766"/>
            <a:chExt cx="1531151" cy="1265010"/>
          </a:xfrm>
        </p:grpSpPr>
        <p:pic>
          <p:nvPicPr>
            <p:cNvPr id="207" name="Google Shape;207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9" name="Google Shape;209;p7"/>
          <p:cNvGrpSpPr/>
          <p:nvPr/>
        </p:nvGrpSpPr>
        <p:grpSpPr>
          <a:xfrm>
            <a:off x="3880663" y="2187516"/>
            <a:ext cx="1531151" cy="1265010"/>
            <a:chOff x="4351288" y="3305766"/>
            <a:chExt cx="1531151" cy="1265010"/>
          </a:xfrm>
        </p:grpSpPr>
        <p:pic>
          <p:nvPicPr>
            <p:cNvPr id="210" name="Google Shape;210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2" name="Google Shape;212;p7"/>
          <p:cNvGrpSpPr/>
          <p:nvPr/>
        </p:nvGrpSpPr>
        <p:grpSpPr>
          <a:xfrm>
            <a:off x="5648038" y="922516"/>
            <a:ext cx="1531151" cy="1265010"/>
            <a:chOff x="4351288" y="3305766"/>
            <a:chExt cx="1531151" cy="1265010"/>
          </a:xfrm>
        </p:grpSpPr>
        <p:pic>
          <p:nvPicPr>
            <p:cNvPr id="213" name="Google Shape;213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5" name="Google Shape;215;p7"/>
          <p:cNvGrpSpPr/>
          <p:nvPr/>
        </p:nvGrpSpPr>
        <p:grpSpPr>
          <a:xfrm>
            <a:off x="5648038" y="2187516"/>
            <a:ext cx="1531151" cy="1265010"/>
            <a:chOff x="4351288" y="3305766"/>
            <a:chExt cx="1531151" cy="1265010"/>
          </a:xfrm>
        </p:grpSpPr>
        <p:pic>
          <p:nvPicPr>
            <p:cNvPr id="216" name="Google Shape;216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8" name="Google Shape;218;p7"/>
          <p:cNvGrpSpPr/>
          <p:nvPr/>
        </p:nvGrpSpPr>
        <p:grpSpPr>
          <a:xfrm>
            <a:off x="7332888" y="922516"/>
            <a:ext cx="1531151" cy="1265010"/>
            <a:chOff x="4351288" y="3305766"/>
            <a:chExt cx="1531151" cy="1265010"/>
          </a:xfrm>
        </p:grpSpPr>
        <p:pic>
          <p:nvPicPr>
            <p:cNvPr id="219" name="Google Shape;219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1" name="Google Shape;221;p7"/>
          <p:cNvGrpSpPr/>
          <p:nvPr/>
        </p:nvGrpSpPr>
        <p:grpSpPr>
          <a:xfrm>
            <a:off x="7332888" y="2187516"/>
            <a:ext cx="1531151" cy="1265010"/>
            <a:chOff x="4351288" y="3305766"/>
            <a:chExt cx="1531151" cy="1265010"/>
          </a:xfrm>
        </p:grpSpPr>
        <p:pic>
          <p:nvPicPr>
            <p:cNvPr id="222" name="Google Shape;222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4" name="Google Shape;224;p7"/>
          <p:cNvGrpSpPr/>
          <p:nvPr/>
        </p:nvGrpSpPr>
        <p:grpSpPr>
          <a:xfrm>
            <a:off x="7489788" y="3452516"/>
            <a:ext cx="1531151" cy="1265010"/>
            <a:chOff x="4351288" y="3305766"/>
            <a:chExt cx="1531151" cy="1265010"/>
          </a:xfrm>
        </p:grpSpPr>
        <p:pic>
          <p:nvPicPr>
            <p:cNvPr id="225" name="Google Shape;225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7" name="Google Shape;227;p7"/>
          <p:cNvGrpSpPr/>
          <p:nvPr/>
        </p:nvGrpSpPr>
        <p:grpSpPr>
          <a:xfrm>
            <a:off x="7448488" y="3452516"/>
            <a:ext cx="1531151" cy="1265010"/>
            <a:chOff x="4351288" y="3305766"/>
            <a:chExt cx="1531151" cy="1265010"/>
          </a:xfrm>
        </p:grpSpPr>
        <p:pic>
          <p:nvPicPr>
            <p:cNvPr id="228" name="Google Shape;228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0" name="Google Shape;230;p7"/>
          <p:cNvGrpSpPr/>
          <p:nvPr/>
        </p:nvGrpSpPr>
        <p:grpSpPr>
          <a:xfrm>
            <a:off x="7371688" y="3452516"/>
            <a:ext cx="1531151" cy="1265010"/>
            <a:chOff x="4351288" y="3305766"/>
            <a:chExt cx="1531151" cy="1265010"/>
          </a:xfrm>
        </p:grpSpPr>
        <p:pic>
          <p:nvPicPr>
            <p:cNvPr id="231" name="Google Shape;231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7254788" y="3452516"/>
            <a:ext cx="1531151" cy="1265010"/>
            <a:chOff x="4351288" y="3305766"/>
            <a:chExt cx="1531151" cy="1265010"/>
          </a:xfrm>
        </p:grpSpPr>
        <p:pic>
          <p:nvPicPr>
            <p:cNvPr id="234" name="Google Shape;234;p7"/>
            <p:cNvPicPr preferRelativeResize="0"/>
            <p:nvPr/>
          </p:nvPicPr>
          <p:blipFill rotWithShape="1">
            <a:blip r:embed="rId7">
              <a:alphaModFix/>
            </a:blip>
            <a:srcRect b="4378" l="0" r="0" t="0"/>
            <a:stretch/>
          </p:blipFill>
          <p:spPr>
            <a:xfrm>
              <a:off x="4351288" y="3305766"/>
              <a:ext cx="1531151" cy="1265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7"/>
            <p:cNvSpPr txBox="1"/>
            <p:nvPr/>
          </p:nvSpPr>
          <p:spPr>
            <a:xfrm>
              <a:off x="4446650" y="3424750"/>
              <a:ext cx="1370400" cy="10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6" name="Google Shape;236;p7"/>
          <p:cNvSpPr txBox="1"/>
          <p:nvPr>
            <p:ph type="title"/>
          </p:nvPr>
        </p:nvSpPr>
        <p:spPr>
          <a:xfrm>
            <a:off x="338700" y="50150"/>
            <a:ext cx="62151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6 - </a:t>
            </a: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Ferramenta de geração e priorização de ideias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 txBox="1"/>
          <p:nvPr/>
        </p:nvSpPr>
        <p:spPr>
          <a:xfrm>
            <a:off x="7790500" y="78725"/>
            <a:ext cx="1230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2 - Criar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2" name="Google Shape;242;p8"/>
          <p:cNvSpPr txBox="1"/>
          <p:nvPr/>
        </p:nvSpPr>
        <p:spPr>
          <a:xfrm>
            <a:off x="515600" y="641950"/>
            <a:ext cx="84171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582C83"/>
                </a:solidFill>
                <a:latin typeface="Montserrat"/>
                <a:ea typeface="Montserrat"/>
                <a:cs typeface="Montserrat"/>
                <a:sym typeface="Montserrat"/>
              </a:rPr>
              <a:t>Apresente aqui as principais ideias do seu grupo e destaque a ideia escolhida.</a:t>
            </a:r>
            <a:endParaRPr b="1" i="0" sz="1400" u="none" cap="none" strike="noStrike">
              <a:solidFill>
                <a:srgbClr val="582C8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8"/>
          <p:cNvSpPr txBox="1"/>
          <p:nvPr/>
        </p:nvSpPr>
        <p:spPr>
          <a:xfrm rot="909059">
            <a:off x="431092" y="2386735"/>
            <a:ext cx="1679271" cy="1479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Ideia</a:t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8"/>
          <p:cNvSpPr txBox="1"/>
          <p:nvPr/>
        </p:nvSpPr>
        <p:spPr>
          <a:xfrm rot="1246">
            <a:off x="2700125" y="2483175"/>
            <a:ext cx="16554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Ideia</a:t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8"/>
          <p:cNvSpPr txBox="1"/>
          <p:nvPr/>
        </p:nvSpPr>
        <p:spPr>
          <a:xfrm rot="-827567">
            <a:off x="4947368" y="2503731"/>
            <a:ext cx="1746563" cy="1431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Ideia</a:t>
            </a:r>
            <a:endParaRPr b="0" i="0" sz="11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8"/>
          <p:cNvSpPr txBox="1"/>
          <p:nvPr/>
        </p:nvSpPr>
        <p:spPr>
          <a:xfrm rot="1941">
            <a:off x="7135400" y="2483325"/>
            <a:ext cx="1593600" cy="13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Idea campeã</a:t>
            </a:r>
            <a:endParaRPr b="0" i="0" sz="11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8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7 - Varal de ideias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 txBox="1"/>
          <p:nvPr/>
        </p:nvSpPr>
        <p:spPr>
          <a:xfrm>
            <a:off x="7723225" y="78725"/>
            <a:ext cx="1297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Etapa 2 - Criar</a:t>
            </a:r>
            <a:endParaRPr b="0" i="0" sz="11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3" name="Google Shape;253;p9"/>
          <p:cNvPicPr preferRelativeResize="0"/>
          <p:nvPr/>
        </p:nvPicPr>
        <p:blipFill rotWithShape="1">
          <a:blip r:embed="rId4">
            <a:alphaModFix/>
          </a:blip>
          <a:srcRect b="0" l="0" r="3929" t="0"/>
          <a:stretch/>
        </p:blipFill>
        <p:spPr>
          <a:xfrm>
            <a:off x="1255100" y="318700"/>
            <a:ext cx="7888900" cy="495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9"/>
          <p:cNvSpPr txBox="1"/>
          <p:nvPr/>
        </p:nvSpPr>
        <p:spPr>
          <a:xfrm>
            <a:off x="2801900" y="1078125"/>
            <a:ext cx="51528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Descrevam:</a:t>
            </a:r>
            <a:endParaRPr b="0" i="0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Qual é a solução?</a:t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Qual problema de qual comunidade vocês acreditam que a solução resolve (ou ajuda a resolver)?</a:t>
            </a:r>
            <a:endParaRPr b="0" i="1" sz="1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Como a solução ajudará a resolver esse problema?</a:t>
            </a:r>
            <a:endParaRPr b="0" i="1" sz="1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Quais as vantagens vocês acreditam que a solução trará ao ser usada?</a:t>
            </a:r>
            <a:endParaRPr b="0" i="1" sz="1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Qual o principal benefício vocês acreditam que a solução vai gerar?</a:t>
            </a:r>
            <a:endParaRPr b="0" i="1" sz="1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que torna a solução inovadora e diferente?</a:t>
            </a:r>
            <a:endParaRPr b="0" i="1" sz="1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1" sz="13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9"/>
          <p:cNvSpPr txBox="1"/>
          <p:nvPr>
            <p:ph type="title"/>
          </p:nvPr>
        </p:nvSpPr>
        <p:spPr>
          <a:xfrm>
            <a:off x="338700" y="50150"/>
            <a:ext cx="55488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8 - </a:t>
            </a:r>
            <a:r>
              <a:rPr b="1"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 Campeã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